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338" r:id="rId3"/>
    <p:sldId id="339" r:id="rId4"/>
    <p:sldId id="337" r:id="rId5"/>
    <p:sldId id="289" r:id="rId6"/>
    <p:sldId id="334" r:id="rId7"/>
    <p:sldId id="340" r:id="rId8"/>
    <p:sldId id="277" r:id="rId9"/>
    <p:sldId id="335" r:id="rId10"/>
    <p:sldId id="33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9"/>
    <p:restoredTop sz="94702"/>
  </p:normalViewPr>
  <p:slideViewPr>
    <p:cSldViewPr snapToGrid="0">
      <p:cViewPr varScale="1">
        <p:scale>
          <a:sx n="108" d="100"/>
          <a:sy n="108" d="100"/>
        </p:scale>
        <p:origin x="5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607E1-F4C9-A1EF-5CCD-167619DCD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0D080E-0859-16D4-3C46-CD14649E0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5BD98-5800-7EBD-967B-529152EAC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65CB3-300C-1637-AB92-49209A654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734BE-3C50-E4FA-7C75-C0F33596C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5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7BAEA-A653-A62A-24FD-786D8C57F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206305-6668-8F2D-3158-67DBE8D53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606CB-CA3B-A61F-48C9-D358A8A03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799A9-4769-8655-8CEF-2878D9DB9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C9684-2560-85D6-2828-8C608A2AB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7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44A8D-B0F5-8741-90BC-21310BC9E5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1DFB2-AA6A-2EE0-F38E-06EF94F7C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A6885-B984-FA85-7299-086AC76D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93495-03C3-68C7-7DA6-EAA356DE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5F44A-443A-E77B-E3F7-6D8DFC15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7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9074B-6F9F-9E1A-D01C-2E5A31B10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E6161-6635-3AE6-5F4A-C4A2A404F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81C21-18A3-A593-AF92-B99DA12EB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6C47D-54FD-65FE-EACA-C92B12D80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C6FCD-4379-1563-8902-AA3D786BE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58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0E7CF-9896-0325-5F18-29B0A1AED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5210DA-ADC6-B2B6-6358-A19539144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EC9B6-E8BD-0082-18B6-F6F767B9C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7B59E-83BC-DD30-4573-0C8E5F14C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D3D3F-2B12-D044-E7CC-C37D4210F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20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13EC5-E2D3-4F19-DFAB-6BDF88F67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FA7F6-70C8-6594-6232-EEA5E47D2C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675887-C8E3-A881-57FB-F79411449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931FA-314F-F23D-0A31-61F03A0A8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D8AFB-8673-C32E-BF58-802487A37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12153D-85EF-CAA8-EC7A-D5F7269BF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26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546EA-07D4-A564-592F-D75DEA63A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69970-9169-1FC3-E9E6-92FFF2A33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1A30D8-3E8A-FA11-5F06-E69429140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9EBBB3-D92B-DC85-E88C-EB2C98F32E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41C9D3-7699-DE46-B4C0-3DC966CF83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C7BE2E-9E75-87D7-5A76-1854F17FC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9B8F79-1896-7902-AFD5-4B131AD3B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57FB03-9881-B973-8061-BFBE18DA5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00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BDCC5-5033-35AB-9DC6-31A8D698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6633A-FF8D-D937-FEAC-9F0D42838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58B84-61E5-EBBD-F89B-2EFBB984A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60489C-7115-A182-8638-09BAE204C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6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FD83D1-9A02-9061-A646-332BC4DD7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B68984-45A2-D475-D024-2B595B614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C4CE7-8B3E-C97B-5E1F-3CF97CA17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9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9D1ED-CD47-513C-E868-8B8A3A7A5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2B722-1006-E702-A545-E0E9DE966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302832-ECB4-48D4-4A84-31B10B93E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65DE9-A5F6-9634-EB91-8D88C2F77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B1DEF-C40F-D4D8-326C-1AD8EF414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1497E-8418-8D7B-ACA8-41D6FDC77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00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E6CF7-3779-8A11-EDFD-468C9C5EB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6C760C-ACE3-216C-9405-01BE0E04A6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4B3D41-04F1-475A-7513-384E4479E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E24746-8F8B-2E2F-C289-058C85F4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AA80E6-C73A-3BF2-8AB1-D25C6373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1D932-500E-9958-42BF-376AE8E14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20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CE837C-F630-AF0D-0911-BAFC9E23F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CD900-31A0-9918-406A-1D74C9219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7C31A-8191-34EE-174A-58BC7D1E17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C5AB8-391B-DF41-8A55-32CF1710CDEA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81461-73C5-5784-7418-181EB3D11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9BCB1-4D8C-A927-278D-6049F5A94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F6F21-A1E6-1843-8A14-0773DEA40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142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65548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53358"/>
            <a:ext cx="12192000" cy="941158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>
              <a:tabLst>
                <a:tab pos="11241088" algn="l"/>
              </a:tabLst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Prof. Subodh Wagle, IIT Bombay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08000"/>
            <a:ext cx="12192000" cy="364535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3600" dirty="0">
                <a:solidFill>
                  <a:schemeClr val="bg1"/>
                </a:solidFill>
                <a:latin typeface="Trebuchet MS" panose="020B0703020202090204" pitchFamily="34" charset="0"/>
              </a:rPr>
              <a:t>TD 638: Development Perspectives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3600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3200" dirty="0">
              <a:solidFill>
                <a:srgbClr val="FFFF00"/>
              </a:solidFill>
              <a:latin typeface="Trebuchet MS" panose="020B070302020209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4400" dirty="0">
                <a:solidFill>
                  <a:srgbClr val="FFFF00"/>
                </a:solidFill>
                <a:latin typeface="Trebuchet MS" panose="020B0703020202090204" pitchFamily="34" charset="0"/>
              </a:rPr>
              <a:t>Mock Test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3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467549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116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Understanding Development: Different Basic Explanations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66" y="1001488"/>
            <a:ext cx="11646327" cy="5740395"/>
          </a:xfrm>
        </p:spPr>
        <p:txBody>
          <a:bodyPr>
            <a:normAutofit/>
          </a:bodyPr>
          <a:lstStyle/>
          <a:p>
            <a:pPr marL="0" indent="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1600" dirty="0">
                <a:solidFill>
                  <a:schemeClr val="bg1"/>
                </a:solidFill>
              </a:rPr>
              <a:t>Answer the following questions (in that order):</a:t>
            </a:r>
          </a:p>
          <a:p>
            <a:pPr marL="266700" indent="-211138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IN" sz="1600" dirty="0">
                <a:solidFill>
                  <a:schemeClr val="bg1"/>
                </a:solidFill>
              </a:rPr>
              <a:t>What (one) element do you see in this picture that is relevant to what we studied in class? </a:t>
            </a:r>
          </a:p>
          <a:p>
            <a:pPr marL="55562" indent="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1600" u="sng" dirty="0">
                <a:solidFill>
                  <a:schemeClr val="bg1"/>
                </a:solidFill>
              </a:rPr>
              <a:t>Answer</a:t>
            </a:r>
            <a:r>
              <a:rPr lang="en-IN" sz="1600" dirty="0">
                <a:solidFill>
                  <a:schemeClr val="bg1"/>
                </a:solidFill>
              </a:rPr>
              <a:t>: One English military officer is shown BIG in size with small size figures of a large number of Indian people. </a:t>
            </a:r>
          </a:p>
          <a:p>
            <a:pPr marL="512762" indent="-45720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 startAt="2"/>
            </a:pPr>
            <a:r>
              <a:rPr lang="en-IN" sz="1600" dirty="0">
                <a:solidFill>
                  <a:schemeClr val="bg1"/>
                </a:solidFill>
              </a:rPr>
              <a:t> What </a:t>
            </a:r>
            <a:r>
              <a:rPr lang="en-US" sz="1600" i="1" dirty="0">
                <a:solidFill>
                  <a:schemeClr val="bg1"/>
                </a:solidFill>
              </a:rPr>
              <a:t>concept / issue/ argument </a:t>
            </a:r>
            <a:r>
              <a:rPr lang="en-US" sz="1600" dirty="0">
                <a:solidFill>
                  <a:schemeClr val="bg1"/>
                </a:solidFill>
              </a:rPr>
              <a:t>you learned in the course is RELATED to</a:t>
            </a:r>
            <a:r>
              <a:rPr lang="en-US" sz="1600" i="1" dirty="0">
                <a:solidFill>
                  <a:schemeClr val="bg1"/>
                </a:solidFill>
              </a:rPr>
              <a:t> your answer to Q 1?</a:t>
            </a:r>
          </a:p>
          <a:p>
            <a:pPr marL="55562" indent="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1600" u="sng" dirty="0">
                <a:solidFill>
                  <a:schemeClr val="bg1"/>
                </a:solidFill>
              </a:rPr>
              <a:t>Answer</a:t>
            </a:r>
            <a:r>
              <a:rPr lang="en-IN" sz="1600" dirty="0">
                <a:solidFill>
                  <a:schemeClr val="bg1"/>
                </a:solidFill>
              </a:rPr>
              <a:t>: Colonialism = The </a:t>
            </a:r>
            <a:r>
              <a:rPr lang="en-IN" sz="1600" b="1" i="1" dirty="0">
                <a:solidFill>
                  <a:srgbClr val="FF8B2A"/>
                </a:solidFill>
              </a:rPr>
              <a:t>political control </a:t>
            </a:r>
            <a:r>
              <a:rPr lang="en-IN" sz="1600" dirty="0">
                <a:solidFill>
                  <a:schemeClr val="bg1"/>
                </a:solidFill>
              </a:rPr>
              <a:t>of </a:t>
            </a:r>
            <a:r>
              <a:rPr lang="en-IN" sz="1600" dirty="0">
                <a:solidFill>
                  <a:srgbClr val="92D050"/>
                </a:solidFill>
              </a:rPr>
              <a:t>people</a:t>
            </a:r>
            <a:r>
              <a:rPr lang="en-IN" sz="1600" dirty="0">
                <a:solidFill>
                  <a:schemeClr val="bg1"/>
                </a:solidFill>
              </a:rPr>
              <a:t> and </a:t>
            </a:r>
            <a:r>
              <a:rPr lang="en-IN" sz="1600" dirty="0">
                <a:solidFill>
                  <a:srgbClr val="00B0F0"/>
                </a:solidFill>
              </a:rPr>
              <a:t>territories</a:t>
            </a:r>
            <a:r>
              <a:rPr lang="en-IN" sz="1600" dirty="0">
                <a:solidFill>
                  <a:schemeClr val="bg1"/>
                </a:solidFill>
              </a:rPr>
              <a:t> by </a:t>
            </a:r>
            <a:r>
              <a:rPr lang="en-IN" sz="1600" b="1" i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foreign states</a:t>
            </a:r>
            <a:r>
              <a:rPr lang="en-IN" sz="1600" dirty="0">
                <a:solidFill>
                  <a:schemeClr val="bg1"/>
                </a:solidFill>
              </a:rPr>
              <a:t>.</a:t>
            </a:r>
          </a:p>
          <a:p>
            <a:pPr marL="512762" indent="-45720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 startAt="3"/>
            </a:pPr>
            <a:r>
              <a:rPr lang="en-IN" sz="1600" dirty="0">
                <a:solidFill>
                  <a:schemeClr val="bg1"/>
                </a:solidFill>
              </a:rPr>
              <a:t>What exactly is the connection between your answers to Question 1 and Question 2?</a:t>
            </a:r>
          </a:p>
          <a:p>
            <a:pPr marL="55562" indent="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1600" u="sng" dirty="0">
                <a:solidFill>
                  <a:schemeClr val="bg1"/>
                </a:solidFill>
              </a:rPr>
              <a:t>Answer</a:t>
            </a:r>
            <a:r>
              <a:rPr lang="en-IN" sz="1600" dirty="0">
                <a:solidFill>
                  <a:schemeClr val="bg1"/>
                </a:solidFill>
              </a:rPr>
              <a:t>: The BIG size English military officer represent British colonial power ruling over Indian people shown in small size. </a:t>
            </a:r>
          </a:p>
          <a:p>
            <a:pPr marL="512762" indent="-45720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 startAt="4"/>
            </a:pPr>
            <a:r>
              <a:rPr lang="en-IN" sz="1600" dirty="0">
                <a:solidFill>
                  <a:schemeClr val="bg1"/>
                </a:solidFill>
              </a:rPr>
              <a:t>What is the significance of your answer to Q 2 for the course about development perspective?  </a:t>
            </a:r>
          </a:p>
          <a:p>
            <a:pPr marL="55562" indent="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1600" u="sng" dirty="0">
                <a:solidFill>
                  <a:schemeClr val="bg1"/>
                </a:solidFill>
              </a:rPr>
              <a:t>Answer</a:t>
            </a:r>
            <a:r>
              <a:rPr lang="en-IN" sz="1600" dirty="0">
                <a:solidFill>
                  <a:schemeClr val="bg1"/>
                </a:solidFill>
              </a:rPr>
              <a:t>: </a:t>
            </a:r>
            <a:r>
              <a:rPr lang="en-IN" sz="1600" dirty="0" err="1">
                <a:solidFill>
                  <a:schemeClr val="bg1"/>
                </a:solidFill>
              </a:rPr>
              <a:t>Collonialism</a:t>
            </a:r>
            <a:r>
              <a:rPr lang="en-IN" sz="1600" dirty="0">
                <a:solidFill>
                  <a:schemeClr val="bg1"/>
                </a:solidFill>
              </a:rPr>
              <a:t> left many legacy effect on India that affected its development.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485057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65548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53358"/>
            <a:ext cx="12192000" cy="941158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tabLst>
                <a:tab pos="11241088" algn="l"/>
              </a:tabLst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Closed Book Exam Question: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08000"/>
            <a:ext cx="12192000" cy="364535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3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789169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516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0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Quiz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66" y="946916"/>
            <a:ext cx="11646327" cy="5887568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</a:rPr>
              <a:t>Fill in the blanks: (5 Minutes)</a:t>
            </a:r>
          </a:p>
          <a:p>
            <a:pPr marL="674688" indent="-338138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There is no economic component in the definition of this system:</a:t>
            </a:r>
            <a:r>
              <a:rPr lang="en-IN" sz="1800" u="sng" dirty="0">
                <a:solidFill>
                  <a:schemeClr val="bg1"/>
                </a:solidFill>
              </a:rPr>
              <a:t> _____________</a:t>
            </a:r>
          </a:p>
          <a:p>
            <a:pPr marL="674688" indent="-338138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Transformation from subsistence agriculture to sheep-farming was part of transformation from </a:t>
            </a:r>
            <a:r>
              <a:rPr lang="en-IN" sz="1800" u="sng" dirty="0">
                <a:solidFill>
                  <a:schemeClr val="bg1"/>
                </a:solidFill>
              </a:rPr>
              <a:t>_____________</a:t>
            </a:r>
          </a:p>
          <a:p>
            <a:pPr marL="336550" indent="339725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IN" sz="1800" dirty="0">
                <a:solidFill>
                  <a:schemeClr val="bg1"/>
                </a:solidFill>
              </a:rPr>
              <a:t>to </a:t>
            </a:r>
            <a:r>
              <a:rPr lang="en-IN" sz="1800" u="sng" dirty="0">
                <a:solidFill>
                  <a:schemeClr val="bg1"/>
                </a:solidFill>
              </a:rPr>
              <a:t>_____________</a:t>
            </a:r>
          </a:p>
          <a:p>
            <a:pPr marL="679450" indent="-34290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 startAt="3"/>
            </a:pPr>
            <a:r>
              <a:rPr lang="en-IN" sz="1800" dirty="0">
                <a:solidFill>
                  <a:schemeClr val="bg1"/>
                </a:solidFill>
              </a:rPr>
              <a:t>In the period under </a:t>
            </a:r>
            <a:r>
              <a:rPr lang="en-IN" sz="1800" u="sng" dirty="0">
                <a:solidFill>
                  <a:schemeClr val="bg1"/>
                </a:solidFill>
              </a:rPr>
              <a:t>_____________</a:t>
            </a:r>
            <a:r>
              <a:rPr lang="en-IN" sz="1800" dirty="0">
                <a:solidFill>
                  <a:schemeClr val="bg1"/>
                </a:solidFill>
              </a:rPr>
              <a:t>, International trade was significant but restricted mainly to spices, precious metals, and luxury goods.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IN" sz="1800" b="1" i="1" dirty="0">
                <a:solidFill>
                  <a:schemeClr val="bg1"/>
                </a:solidFill>
              </a:rPr>
              <a:t>Words to fill in the blank spaces: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IN" sz="1800" dirty="0">
                <a:solidFill>
                  <a:schemeClr val="bg1"/>
                </a:solidFill>
              </a:rPr>
              <a:t>Capitalism, Imperialism, Mercantilism, Feudalism, Mercantilism, Feudalism, Imperialism (Not in the order obviously) </a:t>
            </a:r>
            <a:endParaRPr lang="en-IN" sz="1800" b="1" i="1" dirty="0">
              <a:solidFill>
                <a:schemeClr val="bg1"/>
              </a:solidFill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026943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516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0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Answers to the Quiz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66" y="946916"/>
            <a:ext cx="11646327" cy="5887568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IN" sz="1800" b="1" dirty="0">
                <a:solidFill>
                  <a:schemeClr val="bg1"/>
                </a:solidFill>
              </a:rPr>
              <a:t>Fill in the blanks: (5 Minutes)</a:t>
            </a:r>
          </a:p>
          <a:p>
            <a:pPr marL="674688" indent="-338138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There is no economic component in the definition of this system:</a:t>
            </a:r>
            <a:r>
              <a:rPr lang="en-IN" sz="1800" u="sng" dirty="0">
                <a:solidFill>
                  <a:schemeClr val="bg1"/>
                </a:solidFill>
              </a:rPr>
              <a:t> Imperialism</a:t>
            </a:r>
          </a:p>
          <a:p>
            <a:pPr marL="674688" indent="-338138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Transformation from subsistence agriculture to sheep-farming was part of transformation from </a:t>
            </a:r>
            <a:r>
              <a:rPr lang="en-IN" sz="1800" u="sng" dirty="0">
                <a:solidFill>
                  <a:schemeClr val="bg1"/>
                </a:solidFill>
              </a:rPr>
              <a:t>Feudalism</a:t>
            </a:r>
            <a:r>
              <a:rPr lang="en-IN" sz="1800" dirty="0">
                <a:solidFill>
                  <a:schemeClr val="bg1"/>
                </a:solidFill>
              </a:rPr>
              <a:t> to </a:t>
            </a:r>
            <a:r>
              <a:rPr lang="en-IN" sz="1800" u="sng" dirty="0">
                <a:solidFill>
                  <a:schemeClr val="bg1"/>
                </a:solidFill>
              </a:rPr>
              <a:t>Capitalism.</a:t>
            </a:r>
          </a:p>
          <a:p>
            <a:pPr marL="674688" indent="-338138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In the period under </a:t>
            </a:r>
            <a:r>
              <a:rPr lang="en-IN" sz="1800" u="sng" dirty="0">
                <a:solidFill>
                  <a:schemeClr val="bg1"/>
                </a:solidFill>
              </a:rPr>
              <a:t>Feudalism</a:t>
            </a:r>
            <a:r>
              <a:rPr lang="en-IN" sz="1800" dirty="0">
                <a:solidFill>
                  <a:schemeClr val="bg1"/>
                </a:solidFill>
              </a:rPr>
              <a:t>, International trade was significant but restricted mainly to spices, precious metals, and luxury goods.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IN" sz="1800" b="1" i="1" dirty="0">
                <a:solidFill>
                  <a:schemeClr val="bg1"/>
                </a:solidFill>
              </a:rPr>
              <a:t>Words to fill in the blank spaces: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IN" sz="1800" dirty="0">
                <a:solidFill>
                  <a:schemeClr val="bg1"/>
                </a:solidFill>
              </a:rPr>
              <a:t>Capitalism, Imperialism, Mercantilism, Feudalism, Mercantilism, Feudalism, Imperialism (Not in the order obviously) </a:t>
            </a:r>
            <a:endParaRPr lang="en-IN" sz="1800" b="1" i="1" dirty="0">
              <a:solidFill>
                <a:schemeClr val="bg1"/>
              </a:solidFill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70687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65548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53358"/>
            <a:ext cx="12192000" cy="941158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tabLst>
                <a:tab pos="11241088" algn="l"/>
              </a:tabLst>
            </a:pP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Open Book Exam Question: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08000"/>
            <a:ext cx="12192000" cy="364535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>
              <a:latin typeface="Trebuchet MS" panose="020B070302020209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endParaRPr lang="en-US" sz="3000" dirty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962025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EC00B-744E-C267-213A-8325660C4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938"/>
            <a:ext cx="12192000" cy="994385"/>
          </a:xfrm>
        </p:spPr>
        <p:txBody>
          <a:bodyPr>
            <a:normAutofit/>
          </a:bodyPr>
          <a:lstStyle/>
          <a:p>
            <a:pPr indent="190500"/>
            <a:r>
              <a:rPr lang="en-US" sz="3200" dirty="0">
                <a:solidFill>
                  <a:schemeClr val="bg1"/>
                </a:solidFill>
                <a:latin typeface="Trebuchet MS" panose="020B0703020202090204" pitchFamily="34" charset="0"/>
              </a:rPr>
              <a:t>Model Answers to Question 4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56CF1-FCEB-C277-C66F-167024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002323"/>
            <a:ext cx="12191999" cy="58477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FFFF0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Question: </a:t>
            </a:r>
            <a:r>
              <a:rPr lang="en-US" sz="18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Take </a:t>
            </a:r>
            <a:r>
              <a:rPr lang="en-US" sz="1800" b="1" u="sng" dirty="0"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More</a:t>
            </a:r>
            <a:r>
              <a:rPr lang="en-US" sz="1800" b="1" u="sng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1800" b="1" u="sng" dirty="0">
                <a:solidFill>
                  <a:srgbClr val="FFC00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Time</a:t>
            </a:r>
            <a:r>
              <a:rPr lang="en-US" sz="1800" b="1" u="sng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to </a:t>
            </a:r>
            <a:r>
              <a:rPr lang="en-US" sz="1800" b="1" dirty="0">
                <a:solidFill>
                  <a:srgbClr val="92D05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Think</a:t>
            </a:r>
            <a:r>
              <a:rPr lang="en-US" sz="18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 and Form </a:t>
            </a:r>
            <a:r>
              <a:rPr lang="en-US" sz="1800" b="1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Your Answer, </a:t>
            </a:r>
            <a:r>
              <a:rPr lang="en-US" sz="1800" b="1" dirty="0">
                <a:solidFill>
                  <a:srgbClr val="00B0F0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Write</a:t>
            </a:r>
            <a:r>
              <a:rPr lang="en-US" sz="1800" b="1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 in </a:t>
            </a:r>
            <a:r>
              <a:rPr lang="en-US" sz="1800" u="sng" dirty="0">
                <a:solidFill>
                  <a:schemeClr val="accent6">
                    <a:lumMod val="40000"/>
                    <a:lumOff val="60000"/>
                  </a:schemeClr>
                </a:solidFill>
                <a:ea typeface="Calibri" panose="020F0502020204030204" pitchFamily="34" charset="0"/>
                <a:cs typeface="Mangal" panose="02040503050203030202" pitchFamily="18" charset="0"/>
              </a:rPr>
              <a:t>Short</a:t>
            </a:r>
            <a:endParaRPr lang="en-US" sz="1800" u="sng" dirty="0">
              <a:solidFill>
                <a:schemeClr val="accent6">
                  <a:lumMod val="40000"/>
                  <a:lumOff val="60000"/>
                </a:schemeClr>
              </a:solidFill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>
              <a:lnSpc>
                <a:spcPct val="130000"/>
              </a:lnSpc>
              <a:spcBef>
                <a:spcPts val="400"/>
              </a:spcBef>
            </a:pP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Please explain: </a:t>
            </a:r>
            <a:r>
              <a:rPr lang="en-US" sz="1800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H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ow did colonialism help industrial capitalism in its early years? (</a:t>
            </a:r>
            <a:r>
              <a:rPr lang="en-US" sz="1800" u="sng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Max </a:t>
            </a:r>
            <a:r>
              <a:rPr lang="en-IN" sz="1800" u="sng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Marks 3</a:t>
            </a:r>
            <a:r>
              <a:rPr lang="en-IN" sz="18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). </a:t>
            </a:r>
          </a:p>
          <a:p>
            <a:pPr>
              <a:lnSpc>
                <a:spcPct val="130000"/>
              </a:lnSpc>
              <a:spcBef>
                <a:spcPts val="400"/>
              </a:spcBef>
            </a:pPr>
            <a:r>
              <a:rPr lang="en-IN" sz="18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Write in not more than</a:t>
            </a:r>
            <a:r>
              <a:rPr lang="en-IN" sz="1800" u="sng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IN" sz="1800" u="sng" dirty="0">
                <a:solidFill>
                  <a:schemeClr val="bg1"/>
                </a:solidFill>
                <a:ea typeface="Calibri" panose="020F0502020204030204" pitchFamily="34" charset="0"/>
              </a:rPr>
              <a:t>THREE</a:t>
            </a:r>
            <a:r>
              <a:rPr lang="en-IN" sz="18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bullet points.</a:t>
            </a:r>
            <a:r>
              <a:rPr lang="en-IN" dirty="0">
                <a:solidFill>
                  <a:schemeClr val="bg1"/>
                </a:solidFill>
                <a:effectLst/>
              </a:rPr>
              <a:t> </a:t>
            </a:r>
            <a:r>
              <a:rPr lang="en-IN" sz="1800" dirty="0">
                <a:solidFill>
                  <a:schemeClr val="bg1"/>
                </a:solidFill>
              </a:rPr>
              <a:t>Each bullet point is one or two sentences, and not more than 40 words approximately.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1800" b="1" dirty="0">
                <a:solidFill>
                  <a:srgbClr val="FFFF00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Model Answer</a:t>
            </a:r>
            <a:endParaRPr lang="en-IN" sz="1800" dirty="0">
              <a:solidFill>
                <a:schemeClr val="bg1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Colonialism </a:t>
            </a:r>
            <a:r>
              <a:rPr lang="en-US" sz="1800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immensely </a:t>
            </a:r>
            <a:r>
              <a:rPr lang="en-IN" sz="1800" dirty="0">
                <a:solidFill>
                  <a:schemeClr val="bg1"/>
                </a:solidFill>
              </a:rPr>
              <a:t>helped 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industrial capitalism by </a:t>
            </a:r>
            <a:r>
              <a:rPr lang="en-US" sz="1800" b="1" i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providing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1800" b="1" i="1" dirty="0">
                <a:solidFill>
                  <a:srgbClr val="92D05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natural resources 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from colonies </a:t>
            </a:r>
            <a:r>
              <a:rPr lang="en-US" sz="1800" dirty="0">
                <a:solidFill>
                  <a:srgbClr val="FFC00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free 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or </a:t>
            </a:r>
            <a:r>
              <a:rPr lang="en-US" sz="1800" dirty="0">
                <a:solidFill>
                  <a:srgbClr val="FFC00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at low costs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Colonialism </a:t>
            </a:r>
            <a:r>
              <a:rPr lang="en-US" sz="1800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immensely </a:t>
            </a:r>
            <a:r>
              <a:rPr lang="en-IN" sz="1800" dirty="0">
                <a:solidFill>
                  <a:schemeClr val="bg1"/>
                </a:solidFill>
              </a:rPr>
              <a:t>helped 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industrial capitalism by </a:t>
            </a:r>
            <a:r>
              <a:rPr lang="en-US" sz="1800" b="1" i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providing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1800" b="1" i="1" dirty="0">
                <a:solidFill>
                  <a:srgbClr val="92D050"/>
                </a:solidFill>
                <a:cs typeface="Mangal" panose="02040503050203030202" pitchFamily="18" charset="0"/>
              </a:rPr>
              <a:t>captive markets 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in colonies to sell their production </a:t>
            </a:r>
            <a:r>
              <a:rPr lang="en-US" sz="1800" dirty="0">
                <a:solidFill>
                  <a:srgbClr val="FFC00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without competition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 and at</a:t>
            </a:r>
            <a:r>
              <a:rPr lang="en-US" sz="1800" dirty="0">
                <a:solidFill>
                  <a:srgbClr val="FFC00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 high prices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Colonialism </a:t>
            </a:r>
            <a:r>
              <a:rPr lang="en-US" sz="1800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immensely </a:t>
            </a:r>
            <a:r>
              <a:rPr lang="en-IN" sz="1800" dirty="0">
                <a:solidFill>
                  <a:schemeClr val="bg1"/>
                </a:solidFill>
              </a:rPr>
              <a:t>helped </a:t>
            </a:r>
            <a:r>
              <a:rPr lang="en-US" sz="18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industrial capitalism by </a:t>
            </a:r>
            <a:r>
              <a:rPr lang="en-US" sz="1800" b="1" i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providing</a:t>
            </a:r>
            <a:r>
              <a:rPr lang="en-US" sz="1800" b="1" i="1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1800" b="1" i="1" dirty="0">
                <a:solidFill>
                  <a:srgbClr val="92D050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indentured labor </a:t>
            </a:r>
            <a:r>
              <a:rPr lang="en-US" sz="1800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to work </a:t>
            </a:r>
            <a:r>
              <a:rPr lang="en-US" sz="1800" dirty="0">
                <a:solidFill>
                  <a:srgbClr val="FFC000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at low wages </a:t>
            </a:r>
            <a:r>
              <a:rPr lang="en-US" sz="1800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on plantations owned by colonizers</a:t>
            </a:r>
            <a:r>
              <a:rPr lang="en-US" sz="1800" b="1" i="1" dirty="0">
                <a:solidFill>
                  <a:schemeClr val="bg1"/>
                </a:solidFill>
                <a:ea typeface="Calibri" panose="020F0502020204030204" pitchFamily="34" charset="0"/>
                <a:cs typeface="Mangal" panose="02040503050203030202" pitchFamily="18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D20C002-815B-0DBB-71D6-831B9936F9BA}"/>
              </a:ext>
            </a:extLst>
          </p:cNvPr>
          <p:cNvSpPr txBox="1">
            <a:spLocks/>
          </p:cNvSpPr>
          <p:nvPr/>
        </p:nvSpPr>
        <p:spPr>
          <a:xfrm>
            <a:off x="0" y="116116"/>
            <a:ext cx="12192000" cy="88537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7325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Open Book Exam: Question 1 (Marks 3) (Time 5 Minutes)</a:t>
            </a:r>
          </a:p>
        </p:txBody>
      </p:sp>
    </p:spTree>
    <p:extLst>
      <p:ext uri="{BB962C8B-B14F-4D97-AF65-F5344CB8AC3E}">
        <p14:creationId xmlns:p14="http://schemas.microsoft.com/office/powerpoint/2010/main" val="223151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AE0521-5A39-1724-6ECB-AC72C29A9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795" y="0"/>
            <a:ext cx="99964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92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:a16="http://schemas.microsoft.com/office/drawing/2014/main" id="{5C9552AA-EB5F-6A4A-A0C5-D1CC61336C26}"/>
              </a:ext>
            </a:extLst>
          </p:cNvPr>
          <p:cNvSpPr/>
          <p:nvPr/>
        </p:nvSpPr>
        <p:spPr>
          <a:xfrm>
            <a:off x="11751034" y="-14510"/>
            <a:ext cx="78107" cy="68725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F12E5-AA1D-DA41-8F82-5F2CCB56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116"/>
            <a:ext cx="12192000" cy="88537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187325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Trebuchet MS" panose="020B0703020202090204" pitchFamily="34" charset="0"/>
              </a:rPr>
              <a:t>Open Book Exam: Question 2 (Marks 3) (Time 5 Minutes)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C177-4047-054A-98B7-1BB59B97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66" y="1001489"/>
            <a:ext cx="11646327" cy="3999136"/>
          </a:xfrm>
        </p:spPr>
        <p:txBody>
          <a:bodyPr>
            <a:normAutofit/>
          </a:bodyPr>
          <a:lstStyle/>
          <a:p>
            <a:pPr marL="0" indent="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2000" dirty="0">
                <a:solidFill>
                  <a:schemeClr val="bg1"/>
                </a:solidFill>
              </a:rPr>
              <a:t>Answer the following questions (in that order):</a:t>
            </a:r>
          </a:p>
          <a:p>
            <a:pPr marL="266700" indent="-211138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What (one) element do you see in this picture that is relevant to what we studied in class? </a:t>
            </a:r>
          </a:p>
          <a:p>
            <a:pPr marL="55562" indent="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2000" dirty="0">
                <a:solidFill>
                  <a:schemeClr val="bg1"/>
                </a:solidFill>
              </a:rPr>
              <a:t>(In the mid-</a:t>
            </a:r>
            <a:r>
              <a:rPr lang="en-IN" sz="2000" dirty="0" err="1">
                <a:solidFill>
                  <a:schemeClr val="bg1"/>
                </a:solidFill>
              </a:rPr>
              <a:t>sem</a:t>
            </a:r>
            <a:r>
              <a:rPr lang="en-IN" sz="2000" dirty="0">
                <a:solidFill>
                  <a:schemeClr val="bg1"/>
                </a:solidFill>
              </a:rPr>
              <a:t> exam, you may be given excerpts from some book or article instead of a picture.)</a:t>
            </a:r>
          </a:p>
          <a:p>
            <a:pPr marL="266700" indent="-211138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 What </a:t>
            </a:r>
            <a:r>
              <a:rPr lang="en-US" sz="2000" i="1" dirty="0">
                <a:solidFill>
                  <a:schemeClr val="bg1"/>
                </a:solidFill>
              </a:rPr>
              <a:t>concept / issue/ argument </a:t>
            </a:r>
            <a:r>
              <a:rPr lang="en-US" sz="2000" dirty="0">
                <a:solidFill>
                  <a:schemeClr val="bg1"/>
                </a:solidFill>
              </a:rPr>
              <a:t>you learned in the course is RELATED to</a:t>
            </a:r>
            <a:r>
              <a:rPr lang="en-US" sz="2000" i="1" dirty="0">
                <a:solidFill>
                  <a:schemeClr val="bg1"/>
                </a:solidFill>
              </a:rPr>
              <a:t> your answer to Q 1?</a:t>
            </a:r>
            <a:endParaRPr lang="en-IN" sz="2000" dirty="0">
              <a:solidFill>
                <a:schemeClr val="bg1"/>
              </a:solidFill>
            </a:endParaRPr>
          </a:p>
          <a:p>
            <a:pPr marL="266700" indent="-211138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What exactly is the connection between your answers to Question 1 and Question 2?</a:t>
            </a:r>
          </a:p>
          <a:p>
            <a:pPr marL="266700" indent="-211138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IN" sz="2000" dirty="0">
                <a:solidFill>
                  <a:schemeClr val="bg1"/>
                </a:solidFill>
              </a:rPr>
              <a:t>What is the significance of your answer to Q 2 for the course about development perspective?  </a:t>
            </a:r>
          </a:p>
          <a:p>
            <a:pPr marL="55562" indent="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2000" dirty="0">
                <a:solidFill>
                  <a:schemeClr val="bg1"/>
                </a:solidFill>
              </a:rPr>
              <a:t>The answer to every question should not be more than </a:t>
            </a:r>
            <a:r>
              <a:rPr lang="en-IN" sz="2000" b="1" u="sng" dirty="0">
                <a:solidFill>
                  <a:schemeClr val="bg1"/>
                </a:solidFill>
              </a:rPr>
              <a:t>one</a:t>
            </a:r>
            <a:r>
              <a:rPr lang="en-IN" sz="2000" dirty="0">
                <a:solidFill>
                  <a:schemeClr val="bg1"/>
                </a:solidFill>
              </a:rPr>
              <a:t> bullet point, with about </a:t>
            </a:r>
            <a:r>
              <a:rPr lang="en-IN" sz="2000" b="1" u="sng" dirty="0">
                <a:solidFill>
                  <a:schemeClr val="bg1"/>
                </a:solidFill>
              </a:rPr>
              <a:t>30</a:t>
            </a:r>
            <a:r>
              <a:rPr lang="en-IN" sz="2000" dirty="0">
                <a:solidFill>
                  <a:schemeClr val="bg1"/>
                </a:solidFill>
              </a:rPr>
              <a:t> words.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D91EB21-04C4-F549-9040-B3D4CD33CACC}"/>
              </a:ext>
            </a:extLst>
          </p:cNvPr>
          <p:cNvSpPr/>
          <p:nvPr/>
        </p:nvSpPr>
        <p:spPr>
          <a:xfrm>
            <a:off x="11979823" y="-23128"/>
            <a:ext cx="107470" cy="687250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 defTabSz="309563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325341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2C6960-87D2-57F8-4215-5F560D353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3" y="1197619"/>
            <a:ext cx="7772400" cy="53174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6C407D-8953-54FE-9F90-4769259A24A3}"/>
              </a:ext>
            </a:extLst>
          </p:cNvPr>
          <p:cNvSpPr txBox="1"/>
          <p:nvPr/>
        </p:nvSpPr>
        <p:spPr>
          <a:xfrm>
            <a:off x="50006" y="60632"/>
            <a:ext cx="9079707" cy="926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What (one) element do you see in this picture that is relevant to what we </a:t>
            </a:r>
            <a:r>
              <a:rPr lang="en-IN" sz="2000" dirty="0">
                <a:solidFill>
                  <a:schemeClr val="bg1"/>
                </a:solidFill>
              </a:rPr>
              <a:t>studied</a:t>
            </a:r>
            <a:r>
              <a:rPr lang="en-IN" sz="1800" dirty="0">
                <a:solidFill>
                  <a:schemeClr val="bg1"/>
                </a:solidFill>
              </a:rPr>
              <a:t> in class?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800" dirty="0">
                <a:solidFill>
                  <a:schemeClr val="bg1"/>
                </a:solidFill>
              </a:rPr>
              <a:t>What </a:t>
            </a:r>
            <a:r>
              <a:rPr lang="en-US" sz="1800" i="1" dirty="0">
                <a:solidFill>
                  <a:schemeClr val="bg1"/>
                </a:solidFill>
              </a:rPr>
              <a:t>concept/issue/ argument </a:t>
            </a:r>
            <a:r>
              <a:rPr lang="en-US" sz="1800" dirty="0">
                <a:solidFill>
                  <a:schemeClr val="bg1"/>
                </a:solidFill>
              </a:rPr>
              <a:t>you learned in the course is RELATED to</a:t>
            </a:r>
            <a:r>
              <a:rPr lang="en-US" sz="1800" i="1" dirty="0">
                <a:solidFill>
                  <a:schemeClr val="bg1"/>
                </a:solidFill>
              </a:rPr>
              <a:t> your answer to Q 1?</a:t>
            </a:r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0BE2E7-2CF2-177B-EF92-9F94850A0941}"/>
              </a:ext>
            </a:extLst>
          </p:cNvPr>
          <p:cNvSpPr txBox="1"/>
          <p:nvPr/>
        </p:nvSpPr>
        <p:spPr>
          <a:xfrm>
            <a:off x="8086726" y="1501870"/>
            <a:ext cx="4105274" cy="3854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2" indent="-34290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 startAt="3"/>
            </a:pPr>
            <a:r>
              <a:rPr lang="en-IN" sz="1800" dirty="0">
                <a:solidFill>
                  <a:schemeClr val="bg1"/>
                </a:solidFill>
              </a:rPr>
              <a:t>What exactly is the connection between your answers to Question 1 and Question 2?</a:t>
            </a:r>
          </a:p>
          <a:p>
            <a:pPr marL="398462" indent="-34290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 startAt="3"/>
            </a:pPr>
            <a:r>
              <a:rPr lang="en-IN" sz="1800" dirty="0">
                <a:solidFill>
                  <a:schemeClr val="bg1"/>
                </a:solidFill>
              </a:rPr>
              <a:t>What is the significance of your answer to Q 2 for the course about development perspective?  </a:t>
            </a:r>
          </a:p>
          <a:p>
            <a:pPr marL="55562" indent="0">
              <a:lnSpc>
                <a:spcPct val="14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IN" sz="1800" dirty="0">
                <a:solidFill>
                  <a:schemeClr val="bg1"/>
                </a:solidFill>
              </a:rPr>
              <a:t>Answer to every question should not be more than one bullet point with about 30 words.</a:t>
            </a:r>
          </a:p>
        </p:txBody>
      </p:sp>
    </p:spTree>
    <p:extLst>
      <p:ext uri="{BB962C8B-B14F-4D97-AF65-F5344CB8AC3E}">
        <p14:creationId xmlns:p14="http://schemas.microsoft.com/office/powerpoint/2010/main" val="1688406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738</Words>
  <Application>Microsoft Macintosh PowerPoint</Application>
  <PresentationFormat>Widescreen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Mangal</vt:lpstr>
      <vt:lpstr>Trebuchet MS</vt:lpstr>
      <vt:lpstr>Office Theme</vt:lpstr>
      <vt:lpstr>Prof. Subodh Wagle, IIT Bombay</vt:lpstr>
      <vt:lpstr>Closed Book Exam Question: Examples</vt:lpstr>
      <vt:lpstr>Quiz Questions</vt:lpstr>
      <vt:lpstr>Answers to the Quiz Questions</vt:lpstr>
      <vt:lpstr>Open Book Exam Question: Examples</vt:lpstr>
      <vt:lpstr>Model Answers to Question 4 </vt:lpstr>
      <vt:lpstr>PowerPoint Presentation</vt:lpstr>
      <vt:lpstr>Open Book Exam: Question 2 (Marks 3) (Time 5 Minutes)</vt:lpstr>
      <vt:lpstr>PowerPoint Presentation</vt:lpstr>
      <vt:lpstr>Understanding Development: Different Basic Explanations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Subodh Wagle</dc:creator>
  <cp:lastModifiedBy>Subodh Wagle</cp:lastModifiedBy>
  <cp:revision>3</cp:revision>
  <dcterms:created xsi:type="dcterms:W3CDTF">2024-08-27T03:22:19Z</dcterms:created>
  <dcterms:modified xsi:type="dcterms:W3CDTF">2024-08-27T04:47:41Z</dcterms:modified>
</cp:coreProperties>
</file>

<file path=docProps/thumbnail.jpeg>
</file>